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10" r:id="rId3"/>
    <p:sldId id="717" r:id="rId4"/>
    <p:sldId id="1135" r:id="rId5"/>
    <p:sldId id="1133" r:id="rId6"/>
    <p:sldId id="712" r:id="rId7"/>
    <p:sldId id="71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E9EDF4"/>
    <a:srgbClr val="D0D8E8"/>
    <a:srgbClr val="62A14D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6C51E-7406-4874-ADC1-B77BCC5398B9}" v="128" dt="2023-05-09T01:46:29.9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6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31-May-23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31-May-23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F5D514C-FDF3-F69E-7923-9EEED4F351A2}"/>
              </a:ext>
            </a:extLst>
          </p:cNvPr>
          <p:cNvSpPr txBox="1"/>
          <p:nvPr userDrawn="1"/>
        </p:nvSpPr>
        <p:spPr>
          <a:xfrm>
            <a:off x="590550" y="645477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SWS-230053</a:t>
            </a:r>
            <a:r>
              <a:rPr lang="en-GB" altLang="de-DE" sz="1200" b="1" smtClean="0">
                <a:solidFill>
                  <a:schemeClr val="bg1"/>
                </a:solidFill>
              </a:rPr>
              <a:t>: </a:t>
            </a:r>
            <a:r>
              <a:rPr lang="en-US" altLang="de-DE" sz="1200" smtClean="0">
                <a:solidFill>
                  <a:schemeClr val="bg1"/>
                </a:solidFill>
              </a:rPr>
              <a:t>SA Rel-19 Workshop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01979"/>
            <a:ext cx="6400800" cy="220764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Incoming</a:t>
            </a: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SA2 Chair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Inputs to Rel-19 SA Workshop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</a:t>
            </a:r>
            <a:r>
              <a:rPr lang="en-GB" sz="1400" b="1" dirty="0" smtClean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Rel-19 Workshop</a:t>
            </a:r>
            <a:r>
              <a:rPr lang="en-GB" sz="14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00" b="1" dirty="0" smtClean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SWS-230053</a:t>
            </a:r>
            <a:endParaRPr lang="en-US" sz="1050" dirty="0">
              <a:solidFill>
                <a:srgbClr val="FF33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 smtClean="0">
                <a:solidFill>
                  <a:srgbClr val="FF3300"/>
                </a:solidFill>
                <a:ea typeface="SimSun" panose="02010600030101010101" pitchFamily="2" charset="-122"/>
              </a:rPr>
              <a:t>Taipei</a:t>
            </a:r>
            <a:r>
              <a:rPr lang="en-GB" sz="1200" b="1" dirty="0" smtClean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June 13 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– </a:t>
            </a:r>
            <a:r>
              <a:rPr lang="en-GB" sz="1200" b="1" dirty="0" smtClean="0">
                <a:solidFill>
                  <a:srgbClr val="FF3300"/>
                </a:solidFill>
                <a:ea typeface="SimSun" panose="02010600030101010101" pitchFamily="2" charset="-122"/>
              </a:rPr>
              <a:t>14</a:t>
            </a:r>
            <a:r>
              <a:rPr lang="en-GB" sz="1200" b="1" dirty="0" smtClean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2023</a:t>
            </a:r>
            <a:endParaRPr lang="en-US" sz="7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4167124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xmlns="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xmlns="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xmlns="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xmlns="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xmlns="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xmlns="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xmlns="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xmlns="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xmlns="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xmlns="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xmlns="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xmlns="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xmlns="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xmlns="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xmlns="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xmlns="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xmlns="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xmlns="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xmlns="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xmlns="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xmlns="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xmlns="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xmlns="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xmlns="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xmlns="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xmlns="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xmlns="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xmlns="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xmlns="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xmlns="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xmlns="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xmlns="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xmlns="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xmlns="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xmlns="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xmlns="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xmlns="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xmlns="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xmlns="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xmlns="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xmlns="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xmlns="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xmlns="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xmlns="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xmlns="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xmlns="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xmlns="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xmlns="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xmlns="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xmlns="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xmlns="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xmlns="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xmlns="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xmlns="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xmlns="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xmlns="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xmlns="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xmlns="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xmlns="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xmlns="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xmlns="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xmlns="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4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xmlns="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meeting schedule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79019"/>
              </p:ext>
            </p:extLst>
          </p:nvPr>
        </p:nvGraphicFramePr>
        <p:xfrm>
          <a:off x="488950" y="1350879"/>
          <a:ext cx="8388351" cy="4795338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xmlns="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xmlns="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xmlns="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xmlns="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xmlns="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xmlns="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Drafting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SID/WID]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Available, single or multiple</a:t>
                      </a:r>
                      <a:r>
                        <a:rPr lang="en-US" sz="800" i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Available, single or multiple</a:t>
                      </a:r>
                      <a:r>
                        <a:rPr lang="en-US" sz="800" i="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Work Planning]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22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r>
              <a:rPr lang="en-US" sz="2000" dirty="0"/>
              <a:t>SA2 Assumptions </a:t>
            </a:r>
          </a:p>
          <a:p>
            <a:pPr lvl="1"/>
            <a:r>
              <a:rPr lang="en-US" sz="1600" dirty="0"/>
              <a:t>6 ordinary meeting per year</a:t>
            </a:r>
          </a:p>
          <a:p>
            <a:pPr lvl="1"/>
            <a:r>
              <a:rPr lang="en-US" sz="1600" dirty="0"/>
              <a:t>1 Quarter = 1.5-hour time window; 1 Stream = 1 TU (Time Unit); 1 TU is time (i.e., 1.5 hours) spent to discuss/handle technical contributions</a:t>
            </a:r>
          </a:p>
          <a:p>
            <a:pPr lvl="1"/>
            <a:r>
              <a:rPr lang="en-US" sz="1600" dirty="0"/>
              <a:t>Max 3 parallel streams per Quarter</a:t>
            </a:r>
          </a:p>
          <a:p>
            <a:pPr lvl="1"/>
            <a:r>
              <a:rPr lang="en-US" sz="1600" dirty="0"/>
              <a:t>Max 5 Quarter per meeting day</a:t>
            </a:r>
          </a:p>
          <a:p>
            <a:pPr lvl="1"/>
            <a:r>
              <a:rPr lang="en-US" sz="1600" dirty="0"/>
              <a:t>Revisions/Drafting/offline conference call are not counted for the TU estimates</a:t>
            </a:r>
          </a:p>
          <a:p>
            <a:pPr lvl="1"/>
            <a:r>
              <a:rPr lang="en-US" sz="1600" dirty="0"/>
              <a:t>36 TUs per meeting and 8 SA2 meetings from start of Rel-19 until Rel-19 stage-2 freeze deadline</a:t>
            </a:r>
          </a:p>
          <a:p>
            <a:pPr lvl="1"/>
            <a:r>
              <a:rPr lang="en-US" sz="1600" dirty="0"/>
              <a:t>6 TUs/meeting (out of the 36 TUs) buffer for TEI-19, Rel-18 alignment, overflow, 5G deployment issues, </a:t>
            </a:r>
            <a:r>
              <a:rPr lang="en-US" sz="1600" dirty="0" err="1"/>
              <a:t>etc</a:t>
            </a:r>
            <a:endParaRPr lang="en-US" sz="2000" dirty="0"/>
          </a:p>
          <a:p>
            <a:pPr lvl="0"/>
            <a:r>
              <a:rPr lang="en-US" sz="2000" dirty="0"/>
              <a:t>SA2 available capacity for Rel-19 SI/WI</a:t>
            </a:r>
          </a:p>
          <a:p>
            <a:pPr lvl="1"/>
            <a:r>
              <a:rPr lang="en-US" sz="1600" dirty="0"/>
              <a:t>The Max number of TUs available for Rel-19 </a:t>
            </a:r>
            <a:r>
              <a:rPr lang="en-US" sz="1600" dirty="0"/>
              <a:t>SIs/WIs is estimated to </a:t>
            </a:r>
            <a:r>
              <a:rPr lang="en-US" sz="1600" dirty="0"/>
              <a:t>be = </a:t>
            </a:r>
            <a:r>
              <a:rPr lang="en-US" sz="1600" b="1" dirty="0"/>
              <a:t>134</a:t>
            </a:r>
            <a:r>
              <a:rPr lang="en-US" sz="1600" dirty="0"/>
              <a:t> </a:t>
            </a:r>
            <a:r>
              <a:rPr lang="en-US" sz="1600" b="1" dirty="0"/>
              <a:t>TUs</a:t>
            </a:r>
            <a:r>
              <a:rPr lang="en-US" sz="1600" dirty="0"/>
              <a:t> </a:t>
            </a:r>
            <a:r>
              <a:rPr lang="en-US" sz="1600" i="1" dirty="0"/>
              <a:t>(please see </a:t>
            </a:r>
            <a:r>
              <a:rPr lang="en-US" sz="1600" i="1" dirty="0" smtClean="0"/>
              <a:t>SWS-230052)</a:t>
            </a:r>
            <a:endParaRPr lang="en-US" sz="1600" i="1" dirty="0"/>
          </a:p>
          <a:p>
            <a:pPr lvl="1"/>
            <a:r>
              <a:rPr lang="en-US" sz="1600" dirty="0"/>
              <a:t>Should limit to 14 TUs available for any SI/WI. </a:t>
            </a:r>
          </a:p>
          <a:p>
            <a:pPr marL="857250" lvl="2" indent="0">
              <a:buNone/>
            </a:pPr>
            <a:r>
              <a:rPr lang="en-US" sz="1600" dirty="0"/>
              <a:t>Note: TU estimates is for the whole work done in Rel-19 (i.e. SID only, WID only, or SID + WID together).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/>
              <a:t>The recommended maximum number of Rel-19 SIs/WIs = </a:t>
            </a:r>
            <a:r>
              <a:rPr lang="en-US" sz="1600" b="1" dirty="0"/>
              <a:t>10 - 14 SIDs/WIDs</a:t>
            </a:r>
          </a:p>
        </p:txBody>
      </p:sp>
    </p:spTree>
    <p:extLst>
      <p:ext uri="{BB962C8B-B14F-4D97-AF65-F5344CB8AC3E}">
        <p14:creationId xmlns:p14="http://schemas.microsoft.com/office/powerpoint/2010/main" val="3180696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7103</TotalTime>
  <Words>916</Words>
  <Application>Microsoft Office PowerPoint</Application>
  <PresentationFormat>On-screen Show (4:3)</PresentationFormat>
  <Paragraphs>240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Batang</vt:lpstr>
      <vt:lpstr>맑은 고딕</vt:lpstr>
      <vt:lpstr>Montserrat</vt:lpstr>
      <vt:lpstr>MS Mincho</vt:lpstr>
      <vt:lpstr>MS PGothic</vt:lpstr>
      <vt:lpstr>MS PGothic</vt:lpstr>
      <vt:lpstr>SimSun</vt:lpstr>
      <vt:lpstr>Arial</vt:lpstr>
      <vt:lpstr>Calibri</vt:lpstr>
      <vt:lpstr>Times New Roman</vt:lpstr>
      <vt:lpstr>Office Theme</vt:lpstr>
      <vt:lpstr>PowerPoint Presentation</vt:lpstr>
      <vt:lpstr>Rel-19 Workshop Plan  (endorsed in SP-230383)</vt:lpstr>
      <vt:lpstr>Rel-19 Workshop Agenda </vt:lpstr>
      <vt:lpstr>Rel-19 Timeline</vt:lpstr>
      <vt:lpstr>Release 19 timeline - text version</vt:lpstr>
      <vt:lpstr>SA2 meeting schedule</vt:lpstr>
      <vt:lpstr>SA2 Input to Rel-19 Workshop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45</cp:revision>
  <dcterms:created xsi:type="dcterms:W3CDTF">2008-08-30T09:32:10Z</dcterms:created>
  <dcterms:modified xsi:type="dcterms:W3CDTF">2023-06-02T13:33:36Z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